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89" r:id="rId3"/>
    <p:sldId id="347" r:id="rId4"/>
    <p:sldId id="348" r:id="rId5"/>
    <p:sldId id="294" r:id="rId6"/>
    <p:sldId id="349" r:id="rId7"/>
    <p:sldId id="366" r:id="rId8"/>
    <p:sldId id="361" r:id="rId9"/>
    <p:sldId id="363" r:id="rId10"/>
    <p:sldId id="364" r:id="rId11"/>
    <p:sldId id="365" r:id="rId12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D7639-1CBF-45A3-9E8C-7302A60CE9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6EED6-29E2-4C75-98E6-0DA457ACAB6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图片 86" descr="0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0562"/>
            <a:ext cx="12192000" cy="3695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E96DA8-49B0-4400-BE8A-2A1BA72A2F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92B3D6-51D9-4011-8538-5AD838D7D7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E96DA8-49B0-4400-BE8A-2A1BA72A2F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92B3D6-51D9-4011-8538-5AD838D7D7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图片 86" descr="01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430562"/>
            <a:ext cx="12192000" cy="3695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37691" y="1668886"/>
            <a:ext cx="10715347" cy="2078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70000"/>
              </a:lnSpc>
            </a:pPr>
            <a:r>
              <a:rPr sz="4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第四届中国国际消费品博览会</a:t>
            </a:r>
            <a:br>
              <a:rPr lang="en-US" altLang="zh-CN" sz="5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专业观众报名操作指南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624205" y="828675"/>
            <a:ext cx="10795000" cy="53848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l">
              <a:lnSpc>
                <a:spcPct val="200000"/>
              </a:lnSpc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信息填写注意事项</a:t>
            </a:r>
            <a:endParaRPr lang="zh-CN" altLang="en-US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>
              <a:lnSpc>
                <a:spcPct val="20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 姓名、证件号码（如身份证号、护照号）务必严格按照本人身份证信息填写。2. 照片用于制作进出展馆的个人证件，要求如下：请上传一年内正脸免冠彩色照片；单色背景、画质清晰人像完整、无美颜、勿带墨镜；大小2M以内；JPG/PNG格式。3.若证件类型为护照、港澳居民来往内地通行证、台湾居民来往大陆通行证，填写信息时，务必严格按照证件信息填写。填写姓名、证件号码时，注意区分大小写字母，请勿输入特殊字符。4. *领证方式列选择填写邮寄时，需准确填写收件人信息。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48908" y="400050"/>
            <a:ext cx="4126403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latin typeface="思源黑体" panose="020B0400000000000000" pitchFamily="34" charset="-122"/>
                <a:ea typeface="思源黑体" panose="020B0400000000000000" pitchFamily="34" charset="-122"/>
              </a:rPr>
              <a:t>一、注册账号</a:t>
            </a:r>
            <a:endParaRPr lang="zh-CN" altLang="en-US" sz="2400" dirty="0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7636" y="860425"/>
            <a:ext cx="11379835" cy="5892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80000"/>
              </a:lnSpc>
            </a:pP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、访问大会官网：https://www.hainanexpo.org.cn/，点击【报名】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【专业观众】；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242002758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9310" y="1957705"/>
            <a:ext cx="6087745" cy="33388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8340" y="1677670"/>
            <a:ext cx="2069465" cy="42792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2891155" y="6002020"/>
            <a:ext cx="7486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PC</a:t>
            </a:r>
            <a:r>
              <a:rPr lang="zh-CN" altLang="en-US"/>
              <a:t>端</a:t>
            </a:r>
            <a:r>
              <a:rPr lang="en-US" altLang="zh-CN"/>
              <a:t>                                              </a:t>
            </a:r>
            <a:r>
              <a:rPr lang="zh-CN" altLang="en-US"/>
              <a:t>手机端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7636" y="860425"/>
            <a:ext cx="11379835" cy="5892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80000"/>
              </a:lnSpc>
            </a:pP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、输入</a:t>
            </a:r>
            <a:r>
              <a:rPr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手机</a:t>
            </a:r>
            <a:r>
              <a:rPr lang="zh-CN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号，获取</a:t>
            </a:r>
            <a:r>
              <a:rPr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验证</a:t>
            </a:r>
            <a:r>
              <a:rPr lang="zh-CN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码</a:t>
            </a:r>
            <a:r>
              <a:rPr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，设置登录密码</a:t>
            </a:r>
            <a:r>
              <a:rPr lang="zh-CN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，完成账号注册；</a:t>
            </a:r>
            <a:endParaRPr lang="zh-CN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48908" y="400050"/>
            <a:ext cx="4126403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/>
            <a:r>
              <a:rPr lang="zh-CN" altLang="en-US" sz="2400" dirty="0">
                <a:latin typeface="思源黑体" panose="020B0400000000000000" pitchFamily="34" charset="-122"/>
                <a:ea typeface="思源黑体" panose="020B0400000000000000" pitchFamily="34" charset="-122"/>
              </a:rPr>
              <a:t>一、注册账号</a:t>
            </a:r>
            <a:endParaRPr lang="zh-CN" altLang="en-US" sz="2400" dirty="0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94305" y="6002020"/>
            <a:ext cx="7486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PC</a:t>
            </a:r>
            <a:r>
              <a:rPr lang="zh-CN" altLang="en-US"/>
              <a:t>端</a:t>
            </a:r>
            <a:r>
              <a:rPr lang="en-US" altLang="zh-CN"/>
              <a:t>                                              </a:t>
            </a:r>
            <a:r>
              <a:rPr lang="zh-CN" altLang="en-US"/>
              <a:t>手机端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2485" y="2515235"/>
            <a:ext cx="4817745" cy="20523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345" y="1327150"/>
            <a:ext cx="2181860" cy="44284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848908" y="400050"/>
            <a:ext cx="4126403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/>
            <a:r>
              <a:rPr lang="zh-CN" altLang="en-US" sz="2400" dirty="0">
                <a:latin typeface="思源黑体" panose="020B0400000000000000" pitchFamily="34" charset="-122"/>
                <a:ea typeface="思源黑体" panose="020B0400000000000000" pitchFamily="34" charset="-122"/>
              </a:rPr>
              <a:t>一、注册账号</a:t>
            </a:r>
            <a:endParaRPr lang="zh-CN" altLang="en-US" sz="2400" dirty="0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7636" y="860425"/>
            <a:ext cx="11379835" cy="18821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80000"/>
              </a:lnSpc>
            </a:pP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、准确</a:t>
            </a:r>
            <a:r>
              <a:rPr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填写专业观众</a:t>
            </a:r>
            <a:r>
              <a:rPr lang="zh-CN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报名</a:t>
            </a:r>
            <a:r>
              <a:rPr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信息，然后点击</a:t>
            </a:r>
            <a:r>
              <a:rPr lang="zh-CN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</a:t>
            </a:r>
            <a:r>
              <a:rPr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下一步</a:t>
            </a:r>
            <a:r>
              <a:rPr lang="zh-CN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】；</a:t>
            </a:r>
            <a:endParaRPr lang="zh-CN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400" b="1" u="sng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注：a.表单内选择领取方式为【邮寄】时，</a:t>
            </a:r>
            <a:r>
              <a:rPr lang="zh-CN" altLang="en-US" sz="1400" b="1" u="sng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</a:t>
            </a:r>
            <a:r>
              <a:rPr lang="en-US" altLang="zh-CN" sz="1400" b="1" u="sng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准确填写收取人信息;</a:t>
            </a:r>
            <a:endParaRPr lang="en-US" altLang="zh-CN" sz="1400" b="1" u="sng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400" b="1" u="sng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b.</a:t>
            </a:r>
            <a:r>
              <a:rPr lang="en-US" altLang="zh-CN" sz="1400" b="1" u="sng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表单内选择领取方式为【</a:t>
            </a:r>
            <a:r>
              <a:rPr lang="zh-CN" altLang="en-US" sz="1400" b="1" u="sng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现场领取</a:t>
            </a:r>
            <a:r>
              <a:rPr lang="en-US" altLang="zh-CN" sz="1400" b="1" u="sng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】时，</a:t>
            </a:r>
            <a:r>
              <a:rPr lang="zh-CN" altLang="en-US" sz="1400" b="1" u="sng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制证完成后</a:t>
            </a:r>
            <a:r>
              <a:rPr lang="zh-CN" sz="1400" b="1" u="sng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本人可前往证件中心领取（地址：海口市秀英区长滨三路6号-消博会证件中心）</a:t>
            </a:r>
            <a:r>
              <a:rPr lang="en-US" altLang="zh-CN" sz="1400" b="1" u="sng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;</a:t>
            </a:r>
            <a:endParaRPr lang="en-US" altLang="zh-CN" sz="1400" b="1" u="sng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400" b="1" u="sng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c.</a:t>
            </a:r>
            <a:r>
              <a:rPr lang="zh-CN" altLang="en-US" sz="1400" b="1" u="sng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请上传近期高清正面头像，无遮挡，无</a:t>
            </a:r>
            <a:r>
              <a:rPr lang="en-US" altLang="zh-CN" sz="1400" b="1" u="sng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</a:t>
            </a:r>
            <a:r>
              <a:rPr lang="zh-CN" altLang="en-US" sz="1400" b="1" u="sng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图，纯色背景，大小</a:t>
            </a:r>
            <a:r>
              <a:rPr lang="en-US" altLang="zh-CN" sz="1400" b="1" u="sng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2M</a:t>
            </a:r>
            <a:r>
              <a:rPr lang="zh-CN" altLang="en-US" sz="1400" b="1" u="sng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以内。</a:t>
            </a:r>
            <a:endParaRPr lang="zh-CN" altLang="en-US" sz="1400" b="1" u="sng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3624058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1690" y="2742565"/>
            <a:ext cx="5274310" cy="28244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2694305" y="5792470"/>
            <a:ext cx="7486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PC</a:t>
            </a:r>
            <a:r>
              <a:rPr lang="zh-CN" altLang="en-US"/>
              <a:t>端</a:t>
            </a:r>
            <a:r>
              <a:rPr lang="en-US" altLang="zh-CN"/>
              <a:t>                                                </a:t>
            </a:r>
            <a:r>
              <a:rPr lang="zh-CN" altLang="en-US"/>
              <a:t>手机端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4080" y="2477135"/>
            <a:ext cx="1488440" cy="32175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2999550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2490" y="2546985"/>
            <a:ext cx="5274310" cy="28244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527636" y="860425"/>
            <a:ext cx="11379835" cy="1087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80000"/>
              </a:lnSpc>
            </a:pP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zh-CN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确认信息无误后，点击【确认】，提交后</a:t>
            </a:r>
            <a:r>
              <a:rPr lang="zh-CN" b="1" u="sng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等待主办方审核，</a:t>
            </a:r>
            <a:endParaRPr lang="zh-CN" b="1" u="sng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80000"/>
              </a:lnSpc>
            </a:pPr>
            <a:r>
              <a:rPr lang="zh-CN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en-US" altLang="zh-CN" b="1" u="sng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b="1" u="sng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审核通过</a:t>
            </a:r>
            <a:r>
              <a:rPr 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后在个人中心进行缴费，缴费完成即可成功报名专业观众。</a:t>
            </a:r>
            <a:endParaRPr lang="zh-CN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5930" y="1449705"/>
            <a:ext cx="1902460" cy="41363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2694305" y="6002020"/>
            <a:ext cx="7486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PC</a:t>
            </a:r>
            <a:r>
              <a:rPr lang="zh-CN" altLang="en-US"/>
              <a:t>端</a:t>
            </a:r>
            <a:r>
              <a:rPr lang="en-US" altLang="zh-CN"/>
              <a:t>                                              </a:t>
            </a:r>
            <a:r>
              <a:rPr lang="zh-CN" altLang="en-US"/>
              <a:t>手机端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848908" y="400050"/>
            <a:ext cx="4126403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/>
            <a:r>
              <a:rPr lang="zh-CN" altLang="en-US" sz="2400" dirty="0">
                <a:latin typeface="思源黑体" panose="020B0400000000000000" pitchFamily="34" charset="-122"/>
                <a:ea typeface="思源黑体" panose="020B0400000000000000" pitchFamily="34" charset="-122"/>
              </a:rPr>
              <a:t>一、注册账号</a:t>
            </a:r>
            <a:endParaRPr lang="zh-CN" altLang="en-US" sz="2400" dirty="0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848908" y="400050"/>
            <a:ext cx="4126403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/>
            <a:r>
              <a:rPr lang="zh-CN" altLang="en-US" sz="2400" dirty="0">
                <a:latin typeface="思源黑体" panose="020B0400000000000000" pitchFamily="34" charset="-122"/>
                <a:ea typeface="思源黑体" panose="020B0400000000000000" pitchFamily="34" charset="-122"/>
              </a:rPr>
              <a:t>二、登录个人中心</a:t>
            </a:r>
            <a:endParaRPr lang="zh-CN" altLang="en-US" sz="2400" dirty="0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pic>
        <p:nvPicPr>
          <p:cNvPr id="678832830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8175" y="2657475"/>
            <a:ext cx="5274310" cy="28244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2694305" y="6002020"/>
            <a:ext cx="7486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PC</a:t>
            </a:r>
            <a:r>
              <a:rPr lang="zh-CN" altLang="en-US"/>
              <a:t>端</a:t>
            </a:r>
            <a:r>
              <a:rPr lang="en-US" altLang="zh-CN"/>
              <a:t>                                              </a:t>
            </a:r>
            <a:r>
              <a:rPr lang="zh-CN" altLang="en-US"/>
              <a:t>手机端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1140" y="1948180"/>
            <a:ext cx="2138680" cy="3764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527636" y="860425"/>
            <a:ext cx="11379835" cy="1087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80000"/>
              </a:lnSpc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信息确认无误提交后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可点击【个人中心】或后续通过官网【专业观众】登录入口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，手机获取验证码登录进入个人中心页面，查看审核状态、制证状态。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3848908" y="400050"/>
            <a:ext cx="4126403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/>
            <a:r>
              <a:rPr lang="zh-CN" altLang="en-US" sz="2400" dirty="0">
                <a:latin typeface="思源黑体" panose="020B0400000000000000" pitchFamily="34" charset="-122"/>
                <a:ea typeface="思源黑体" panose="020B0400000000000000" pitchFamily="34" charset="-122"/>
              </a:rPr>
              <a:t>三、完成缴费</a:t>
            </a:r>
            <a:endParaRPr lang="zh-CN" altLang="en-US" sz="2400" dirty="0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pic>
        <p:nvPicPr>
          <p:cNvPr id="101238454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55" y="2633663"/>
            <a:ext cx="5274310" cy="28238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2"/>
          <p:cNvSpPr txBox="1"/>
          <p:nvPr/>
        </p:nvSpPr>
        <p:spPr>
          <a:xfrm>
            <a:off x="527636" y="860425"/>
            <a:ext cx="11379835" cy="5892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80000"/>
              </a:lnSpc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主办方审核信息通过后，进入个人中心，点击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【立即支付】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，完成缴费，即报名成功。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 rot="12840000">
            <a:off x="4199890" y="3269615"/>
            <a:ext cx="542290" cy="9842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447415" y="2996565"/>
            <a:ext cx="887095" cy="172720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694305" y="6002020"/>
            <a:ext cx="7486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PC</a:t>
            </a:r>
            <a:r>
              <a:rPr lang="zh-CN" altLang="en-US"/>
              <a:t>端</a:t>
            </a:r>
            <a:r>
              <a:rPr lang="en-US" altLang="zh-CN"/>
              <a:t>                                              </a:t>
            </a:r>
            <a:r>
              <a:rPr lang="zh-CN" altLang="en-US"/>
              <a:t>手机端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530" y="1520190"/>
            <a:ext cx="2044700" cy="44818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3848908" y="400050"/>
            <a:ext cx="4126403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/>
            <a:r>
              <a:rPr lang="zh-CN" altLang="en-US" sz="2400" dirty="0">
                <a:latin typeface="思源黑体" panose="020B0400000000000000" pitchFamily="34" charset="-122"/>
                <a:ea typeface="思源黑体" panose="020B0400000000000000" pitchFamily="34" charset="-122"/>
              </a:rPr>
              <a:t>四、发票申请</a:t>
            </a:r>
            <a:endParaRPr lang="zh-CN" altLang="en-US" sz="2400" dirty="0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pic>
        <p:nvPicPr>
          <p:cNvPr id="1310320262" name="图片 1" descr="图形用户界面, 应用程序&#10;&#10;描述已自动生成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7525" y="2658745"/>
            <a:ext cx="5237480" cy="24034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2263775" y="6149975"/>
            <a:ext cx="7486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PC</a:t>
            </a:r>
            <a:r>
              <a:rPr lang="zh-CN" altLang="en-US"/>
              <a:t>端</a:t>
            </a:r>
            <a:r>
              <a:rPr lang="en-US" altLang="zh-CN"/>
              <a:t>                                              </a:t>
            </a:r>
            <a:r>
              <a:rPr lang="zh-CN" altLang="en-US"/>
              <a:t>手机端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649605" y="1042035"/>
            <a:ext cx="10892790" cy="118046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>
              <a:lnSpc>
                <a:spcPct val="150000"/>
              </a:lnSpc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进入个人中心，【我的发票】-【申请发票】：选择订单，输入开票相关信息必填项后，点击保存提交即可。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会后统一开具。</a:t>
            </a:r>
            <a:endParaRPr lang="zh-CN" altLang="en-US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795" y="2038350"/>
            <a:ext cx="1817370" cy="39255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6195" y="2010410"/>
            <a:ext cx="1785620" cy="38442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右箭头 3"/>
          <p:cNvSpPr/>
          <p:nvPr/>
        </p:nvSpPr>
        <p:spPr>
          <a:xfrm>
            <a:off x="8607425" y="3884295"/>
            <a:ext cx="271145" cy="45593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3848908" y="400050"/>
            <a:ext cx="4126403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/>
            <a:r>
              <a:rPr lang="zh-CN" altLang="en-US" sz="2400" dirty="0">
                <a:latin typeface="思源黑体" panose="020B0400000000000000" pitchFamily="34" charset="-122"/>
                <a:ea typeface="思源黑体" panose="020B0400000000000000" pitchFamily="34" charset="-122"/>
              </a:rPr>
              <a:t>五、账号信息</a:t>
            </a:r>
            <a:endParaRPr lang="zh-CN" altLang="en-US" sz="2400" dirty="0">
              <a:latin typeface="思源黑体" panose="020B0400000000000000" pitchFamily="34" charset="-122"/>
              <a:ea typeface="思源黑体" panose="020B0400000000000000" pitchFamily="34" charset="-122"/>
            </a:endParaRPr>
          </a:p>
        </p:txBody>
      </p:sp>
      <p:pic>
        <p:nvPicPr>
          <p:cNvPr id="839141885" name="图片 1" descr="图形用户界面, 应用程序&#10;&#10;描述已自动生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2450" y="2447925"/>
            <a:ext cx="5274310" cy="28244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2767965" y="6002020"/>
            <a:ext cx="7486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PC</a:t>
            </a:r>
            <a:r>
              <a:rPr lang="zh-CN" altLang="en-US"/>
              <a:t>端</a:t>
            </a:r>
            <a:r>
              <a:rPr lang="en-US" altLang="zh-CN"/>
              <a:t>                                            </a:t>
            </a:r>
            <a:r>
              <a:rPr lang="zh-CN" altLang="en-US"/>
              <a:t>手机端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827405" y="1115695"/>
            <a:ext cx="10892790" cy="72453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>
              <a:lnSpc>
                <a:spcPct val="170000"/>
              </a:lnSpc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【账号信息】页面可以进行登录手机账号以及邮箱、密码的修改设置。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lnSpc>
                <a:spcPct val="170000"/>
              </a:lnSpc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如需修改联系人手机，请在基本信息页面编辑修改。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135" y="2207260"/>
            <a:ext cx="1553845" cy="33572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635" y="2207260"/>
            <a:ext cx="1522095" cy="33127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9875" y="2207260"/>
            <a:ext cx="1587500" cy="31508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右箭头 4"/>
          <p:cNvSpPr/>
          <p:nvPr/>
        </p:nvSpPr>
        <p:spPr>
          <a:xfrm>
            <a:off x="8273415" y="3884295"/>
            <a:ext cx="271145" cy="45593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>
            <a:off x="10095230" y="3884295"/>
            <a:ext cx="271145" cy="45593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2I2ZjMxOGQ3ZTMwMmI4NTE1MmVmMTMyNGM0ZmQyMzUifQ=="/>
  <p:tag name="KSO_WPP_MARK_KEY" val="a584cb4c-bd5a-4e60-90ed-8098ae4283ca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1301</Words>
  <Application>WPS 演示</Application>
  <PresentationFormat>宽屏</PresentationFormat>
  <Paragraphs>65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思源黑体</vt:lpstr>
      <vt:lpstr>黑体</vt:lpstr>
      <vt:lpstr>Arial Unicode MS</vt:lpstr>
      <vt:lpstr>等线</vt:lpstr>
      <vt:lpstr>等线 Light</vt:lpstr>
      <vt:lpstr>Calibri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hongbo lv</dc:creator>
  <cp:lastModifiedBy>满眼星辰‖</cp:lastModifiedBy>
  <cp:revision>435</cp:revision>
  <dcterms:created xsi:type="dcterms:W3CDTF">2021-06-27T14:03:00Z</dcterms:created>
  <dcterms:modified xsi:type="dcterms:W3CDTF">2024-03-16T04:50:30Z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33B814A623954869919E8659C6F4CAC7_12</vt:lpwstr>
  </property>
  <property fmtid="{D5CDD505-2E9C-101B-9397-08002B2CF9AE}" pid="3" name="KSOProductBuildVer">
    <vt:lpwstr>2052-12.1.0.16388</vt:lpwstr>
  </property>
</Properties>
</file>